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69" r:id="rId3"/>
    <p:sldId id="370" r:id="rId4"/>
    <p:sldId id="347" r:id="rId5"/>
    <p:sldId id="351" r:id="rId6"/>
    <p:sldId id="367" r:id="rId7"/>
    <p:sldId id="366" r:id="rId8"/>
    <p:sldId id="358" r:id="rId9"/>
    <p:sldId id="359" r:id="rId10"/>
    <p:sldId id="368" r:id="rId11"/>
  </p:sldIdLst>
  <p:sldSz cx="9906000" cy="6858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06" autoAdjust="0"/>
    <p:restoredTop sz="94622" autoAdjust="0"/>
  </p:normalViewPr>
  <p:slideViewPr>
    <p:cSldViewPr>
      <p:cViewPr varScale="1">
        <p:scale>
          <a:sx n="126" d="100"/>
          <a:sy n="126" d="100"/>
        </p:scale>
        <p:origin x="-1494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A7A80-E8C2-4891-A074-B1FEB51E7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3A534-E99F-41E2-B057-8A0E7C8E9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2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E1229-093B-4205-B4C8-F6BCC59C3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5257-7ABA-4D4D-B817-4C031916C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51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5D3C2-55DC-422C-ACD5-273ED41A4B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3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CA83F-77C3-429A-9C96-0403A7BD6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236BF-F66A-4D18-BA08-6EE68ADA0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81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70F26-1179-4A88-92B2-FDFD1F3B98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3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74CDA-0366-45E2-9825-D1B5A2988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5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892AB-DF3C-4AB4-90B6-05C4F7ABC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8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359DD-785B-44F4-9C58-2DA061A72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28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Klepnutím lze upravit styly předlohy textu.</a:t>
            </a:r>
          </a:p>
          <a:p>
            <a:pPr lvl="1"/>
            <a:r>
              <a:rPr lang="en-US" altLang="en-US" smtClean="0"/>
              <a:t>Druhá úroveň</a:t>
            </a:r>
          </a:p>
          <a:p>
            <a:pPr lvl="2"/>
            <a:r>
              <a:rPr lang="en-US" altLang="en-US" smtClean="0"/>
              <a:t>Třetí úroveň</a:t>
            </a:r>
          </a:p>
          <a:p>
            <a:pPr lvl="3"/>
            <a:r>
              <a:rPr lang="en-US" altLang="en-US" smtClean="0"/>
              <a:t>Čtvrtá úroveň</a:t>
            </a:r>
          </a:p>
          <a:p>
            <a:pPr lvl="4"/>
            <a:r>
              <a:rPr lang="en-US" altLang="en-US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7DDCACF7-7C39-48A1-8E3E-C5D6AB64D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7" Type="http://schemas.openxmlformats.org/officeDocument/2006/relationships/image" Target="../media/image5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51.wmf"/><Relationship Id="rId4" Type="http://schemas.openxmlformats.org/officeDocument/2006/relationships/oleObject" Target="../embeddings/oleObject4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oleObject" Target="../embeddings/oleObject4.bin"/><Relationship Id="rId1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image" Target="../media/image10.png"/><Relationship Id="rId12" Type="http://schemas.openxmlformats.org/officeDocument/2006/relationships/image" Target="../media/image3.wmf"/><Relationship Id="rId1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.wmf"/><Relationship Id="rId20" Type="http://schemas.openxmlformats.org/officeDocument/2006/relationships/image" Target="../media/image7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11" Type="http://schemas.openxmlformats.org/officeDocument/2006/relationships/oleObject" Target="../embeddings/oleObject3.bin"/><Relationship Id="rId5" Type="http://schemas.openxmlformats.org/officeDocument/2006/relationships/image" Target="../media/image8.png"/><Relationship Id="rId15" Type="http://schemas.openxmlformats.org/officeDocument/2006/relationships/oleObject" Target="../embeddings/oleObject5.bin"/><Relationship Id="rId10" Type="http://schemas.openxmlformats.org/officeDocument/2006/relationships/image" Target="../media/image13.png"/><Relationship Id="rId19" Type="http://schemas.openxmlformats.org/officeDocument/2006/relationships/oleObject" Target="../embeddings/oleObject7.bin"/><Relationship Id="rId4" Type="http://schemas.openxmlformats.org/officeDocument/2006/relationships/image" Target="../media/image2.wmf"/><Relationship Id="rId9" Type="http://schemas.openxmlformats.org/officeDocument/2006/relationships/image" Target="../media/image12.png"/><Relationship Id="rId1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0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image" Target="../media/image34.png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43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40.wmf"/><Relationship Id="rId1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2.wmf"/><Relationship Id="rId20" Type="http://schemas.openxmlformats.org/officeDocument/2006/relationships/image" Target="../media/image4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10" Type="http://schemas.openxmlformats.org/officeDocument/2006/relationships/image" Target="../media/image39.wmf"/><Relationship Id="rId19" Type="http://schemas.openxmlformats.org/officeDocument/2006/relationships/oleObject" Target="../embeddings/oleObject36.bin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4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6.wmf"/><Relationship Id="rId11" Type="http://schemas.openxmlformats.org/officeDocument/2006/relationships/image" Target="../media/image49.png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0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44488" y="1125538"/>
            <a:ext cx="9217025" cy="5399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88000" tIns="144000" rIns="288000" bIns="144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en-US" sz="2400" b="0"/>
              <a:t> motivace: potřebujeme formalismus pro práci s neúplnými čísly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cs-CZ" altLang="en-US" sz="2400" b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cs-CZ" altLang="en-US" sz="2400" b="0"/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en-US" sz="2400" b="0"/>
              <a:t> pravděpodobnost – zavedení a vlastnosti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cs-CZ" altLang="en-US" sz="2400" b="0"/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en-US" sz="2400" b="0"/>
              <a:t> rozdělení pravděpodobnosti – zavedení, vlastnosti a příklady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en-US" sz="2000" b="0"/>
              <a:t> diskrétní veličiny (rozdělení pravděpodobnosti)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en-US" sz="2000" b="0"/>
              <a:t> spojité veličiny (hustota pravděpodobnosti)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en-US" sz="2400" b="0"/>
              <a:t>	</a:t>
            </a:r>
            <a:endParaRPr lang="en-US" altLang="en-US" sz="2400" b="0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58775" y="284163"/>
            <a:ext cx="8101013" cy="638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44000" tIns="72000" rIns="144000" bIns="72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b="0"/>
              <a:t>Pravděpodobnost a rozdělení pravděpodobnosti</a:t>
            </a:r>
            <a:endParaRPr lang="en-US" altLang="en-US" b="0"/>
          </a:p>
        </p:txBody>
      </p:sp>
      <p:graphicFrame>
        <p:nvGraphicFramePr>
          <p:cNvPr id="2052" name="Object 1"/>
          <p:cNvGraphicFramePr>
            <a:graphicFrameLocks noChangeAspect="1"/>
          </p:cNvGraphicFramePr>
          <p:nvPr/>
        </p:nvGraphicFramePr>
        <p:xfrm>
          <a:off x="3600450" y="2017713"/>
          <a:ext cx="16192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711200" imgH="228600" progId="Equation.3">
                  <p:embed/>
                </p:oleObj>
              </mc:Choice>
              <mc:Fallback>
                <p:oleObj name="Equation" r:id="rId3" imgW="7112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0450" y="2017713"/>
                        <a:ext cx="16192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58775" y="284163"/>
            <a:ext cx="7085013" cy="638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44000" tIns="72000" rIns="144000" bIns="72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b="0"/>
              <a:t>Binomické rozdělení – příklad: pozitrony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44488" y="1125538"/>
            <a:ext cx="9217025" cy="5399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88000" tIns="144000" rIns="288000" bIns="144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en-US" sz="2400" b="0"/>
              <a:t> anihilace páru elektron–positron: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 b="0"/>
              <a:t> </a:t>
            </a:r>
          </a:p>
          <a:p>
            <a:pPr eaLnBrk="1" hangingPunct="1">
              <a:spcBef>
                <a:spcPct val="0"/>
              </a:spcBef>
            </a:pPr>
            <a:endParaRPr lang="cs-CZ" altLang="en-US" sz="2400" b="0"/>
          </a:p>
          <a:p>
            <a:pPr eaLnBrk="1" hangingPunct="1">
              <a:spcBef>
                <a:spcPct val="0"/>
              </a:spcBef>
            </a:pPr>
            <a:endParaRPr lang="cs-CZ" altLang="en-US" sz="24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4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400" b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 b="0"/>
              <a:t>Kolik opakovaných měření anihilace je nutné provést, abychom naměřili </a:t>
            </a:r>
            <a:r>
              <a:rPr lang="cs-CZ" altLang="en-US" sz="2400"/>
              <a:t>alespoň jednu</a:t>
            </a:r>
            <a:r>
              <a:rPr lang="cs-CZ" altLang="en-US" sz="2400" b="0"/>
              <a:t> tří-fotonovou s pravděpodobností &gt; 99 %?</a:t>
            </a:r>
            <a:endParaRPr lang="cs-CZ" altLang="en-US" sz="2400" b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400" b="0"/>
          </a:p>
        </p:txBody>
      </p:sp>
      <p:pic>
        <p:nvPicPr>
          <p:cNvPr id="11268" name="Picture 3" descr="D:\Vyuka\UvodDoPraktickeFyziky\electron-positron_annihalation_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688" y="1349375"/>
            <a:ext cx="233362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269" name="Object 2"/>
          <p:cNvGraphicFramePr>
            <a:graphicFrameLocks noChangeAspect="1"/>
          </p:cNvGraphicFramePr>
          <p:nvPr/>
        </p:nvGraphicFramePr>
        <p:xfrm>
          <a:off x="1897063" y="1928813"/>
          <a:ext cx="1677987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4" imgW="838200" imgH="228600" progId="Equation.3">
                  <p:embed/>
                </p:oleObj>
              </mc:Choice>
              <mc:Fallback>
                <p:oleObj name="Equation" r:id="rId4" imgW="8382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7063" y="1928813"/>
                        <a:ext cx="1677987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3"/>
          <p:cNvGraphicFramePr>
            <a:graphicFrameLocks noChangeAspect="1"/>
          </p:cNvGraphicFramePr>
          <p:nvPr/>
        </p:nvGraphicFramePr>
        <p:xfrm>
          <a:off x="1911350" y="2393950"/>
          <a:ext cx="1652588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6" imgW="825500" imgH="228600" progId="Equation.3">
                  <p:embed/>
                </p:oleObj>
              </mc:Choice>
              <mc:Fallback>
                <p:oleObj name="Equation" r:id="rId6" imgW="8255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1350" y="2393950"/>
                        <a:ext cx="1652588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Rectangle 4"/>
          <p:cNvSpPr>
            <a:spLocks noChangeArrowheads="1"/>
          </p:cNvSpPr>
          <p:nvPr/>
        </p:nvSpPr>
        <p:spPr bwMode="auto">
          <a:xfrm>
            <a:off x="4016375" y="1916113"/>
            <a:ext cx="1606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 b="0"/>
              <a:t>P</a:t>
            </a:r>
            <a:r>
              <a:rPr lang="cs-CZ" altLang="en-US" sz="2400" b="0" baseline="-25000"/>
              <a:t>2 </a:t>
            </a:r>
            <a:r>
              <a:rPr lang="cs-CZ" altLang="en-US" sz="2400" b="0"/>
              <a:t>= 0.9927</a:t>
            </a:r>
            <a:endParaRPr lang="cs-CZ" altLang="en-US" sz="2400"/>
          </a:p>
        </p:txBody>
      </p:sp>
      <p:sp>
        <p:nvSpPr>
          <p:cNvPr id="11272" name="Rectangle 10"/>
          <p:cNvSpPr>
            <a:spLocks noChangeArrowheads="1"/>
          </p:cNvSpPr>
          <p:nvPr/>
        </p:nvSpPr>
        <p:spPr bwMode="auto">
          <a:xfrm>
            <a:off x="4016375" y="2368550"/>
            <a:ext cx="16065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 b="0"/>
              <a:t>P</a:t>
            </a:r>
            <a:r>
              <a:rPr lang="cs-CZ" altLang="en-US" sz="2400" b="0" baseline="-25000"/>
              <a:t>3 </a:t>
            </a:r>
            <a:r>
              <a:rPr lang="cs-CZ" altLang="en-US" sz="2400" b="0"/>
              <a:t>= 0.0073</a:t>
            </a:r>
            <a:endParaRPr lang="cs-CZ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44488" y="1125538"/>
            <a:ext cx="9217025" cy="5399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88000" tIns="144000" rIns="288000" bIns="144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en-US" sz="2400" b="0"/>
              <a:t> </a:t>
            </a:r>
            <a:r>
              <a:rPr lang="cs-CZ" altLang="en-US" sz="2400"/>
              <a:t>náhodný jev</a:t>
            </a:r>
            <a:r>
              <a:rPr lang="cs-CZ" altLang="en-US" sz="2400" b="0"/>
              <a:t> A</a:t>
            </a:r>
            <a:r>
              <a:rPr lang="cs-CZ" altLang="en-US" sz="2400" b="0" baseline="-25000"/>
              <a:t>E</a:t>
            </a:r>
            <a:r>
              <a:rPr lang="cs-CZ" altLang="en-US" sz="2400" b="0"/>
              <a:t> na statistickém experimentu E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en-US" sz="2400" b="0"/>
              <a:t>- je určen vybranou množinou výsledků experimentu: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600" b="0"/>
              <a:t>např. hrací kostka: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cs-CZ" altLang="en-US" sz="1200" b="0"/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en-US" sz="2400" b="0"/>
              <a:t> výsledku experimentu lze přiřadit číslo, </a:t>
            </a:r>
            <a:r>
              <a:rPr lang="cs-CZ" altLang="en-US" sz="2400"/>
              <a:t>náhodnou proměnnou</a:t>
            </a:r>
            <a:r>
              <a:rPr lang="cs-CZ" altLang="en-US" sz="2400" b="0"/>
              <a:t> </a:t>
            </a:r>
            <a:r>
              <a:rPr lang="cs-CZ" altLang="en-US" sz="2400" b="0" i="1"/>
              <a:t>x</a:t>
            </a:r>
            <a:r>
              <a:rPr lang="cs-CZ" altLang="en-US" sz="2400" b="0" baseline="-25000"/>
              <a:t>E</a:t>
            </a:r>
            <a:endParaRPr lang="cs-CZ" altLang="en-US" sz="2400" b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en-US" sz="1600" b="0"/>
              <a:t>hrací kostka: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cs-CZ" altLang="en-US" sz="800" b="0"/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altLang="en-US" sz="2400" b="0"/>
              <a:t> experiment typu </a:t>
            </a:r>
            <a:r>
              <a:rPr lang="cs-CZ" altLang="en-US" sz="2400"/>
              <a:t>náhodný výběr</a:t>
            </a:r>
            <a:r>
              <a:rPr lang="cs-CZ" altLang="en-US" sz="2400" b="0"/>
              <a:t>, N</a:t>
            </a:r>
            <a:r>
              <a:rPr lang="cs-CZ" altLang="en-US" sz="2400"/>
              <a:t> 		</a:t>
            </a:r>
            <a:r>
              <a:rPr lang="cs-CZ" altLang="en-US" sz="2400" b="0"/>
              <a:t>je konečná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en-US" sz="2400" b="0"/>
              <a:t>- každý z výsledků experimentu N je stejně pravděpodobný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800" b="0"/>
          </a:p>
          <a:p>
            <a:pPr eaLnBrk="1" hangingPunct="1">
              <a:spcBef>
                <a:spcPct val="0"/>
              </a:spcBef>
            </a:pPr>
            <a:r>
              <a:rPr lang="cs-CZ" altLang="en-US" sz="2400" b="0"/>
              <a:t> </a:t>
            </a:r>
            <a:r>
              <a:rPr lang="cs-CZ" altLang="en-US" sz="2400"/>
              <a:t>pravděpodobnost</a:t>
            </a:r>
            <a:r>
              <a:rPr lang="cs-CZ" altLang="en-US" sz="2400" b="0"/>
              <a:t> jevu A</a:t>
            </a:r>
            <a:r>
              <a:rPr lang="cs-CZ" altLang="en-US" sz="2400" b="0" baseline="-25000"/>
              <a:t>N </a:t>
            </a:r>
            <a:r>
              <a:rPr lang="cs-CZ" altLang="en-US" sz="2400" b="0"/>
              <a:t>na experimentu N (klasická definice):</a:t>
            </a:r>
            <a:br>
              <a:rPr lang="cs-CZ" altLang="en-US" sz="2400" b="0"/>
            </a:br>
            <a:r>
              <a:rPr lang="cs-CZ" altLang="en-US" sz="2400" b="0"/>
              <a:t>							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 b="0"/>
              <a:t>Klasická definice pravděpodobnosti:			 </a:t>
            </a:r>
            <a:r>
              <a:rPr lang="cs-CZ" altLang="en-US" sz="2000" b="0"/>
              <a:t>(Laplace, 1814)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58775" y="284163"/>
            <a:ext cx="8747125" cy="638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44000" tIns="72000" rIns="144000" bIns="72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b="0"/>
              <a:t>Náhodný jev, náhodná proměnná, pravděpodobnost</a:t>
            </a:r>
            <a:endParaRPr lang="en-US" altLang="en-US" b="0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2505075" y="2479675"/>
            <a:ext cx="4595813" cy="631825"/>
            <a:chOff x="2057" y="2993"/>
            <a:chExt cx="2895" cy="398"/>
          </a:xfrm>
        </p:grpSpPr>
        <p:graphicFrame>
          <p:nvGraphicFramePr>
            <p:cNvPr id="3084" name="Object 5"/>
            <p:cNvGraphicFramePr>
              <a:graphicFrameLocks noChangeAspect="1"/>
            </p:cNvGraphicFramePr>
            <p:nvPr/>
          </p:nvGraphicFramePr>
          <p:xfrm>
            <a:off x="2057" y="2993"/>
            <a:ext cx="2895" cy="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1" name="Rovnice" r:id="rId3" imgW="1841500" imgH="254000" progId="Equation.3">
                    <p:embed/>
                  </p:oleObj>
                </mc:Choice>
                <mc:Fallback>
                  <p:oleObj name="Rovnice" r:id="rId3" imgW="1841500" imgH="2540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7" y="2993"/>
                          <a:ext cx="2895" cy="3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085" name="Picture 6" descr="dice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" y="3022"/>
              <a:ext cx="272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6" name="Picture 7" descr="dice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5" y="3022"/>
              <a:ext cx="272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8" descr="dice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9" y="3022"/>
              <a:ext cx="27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8" name="Picture 9" descr="dice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4" y="3022"/>
              <a:ext cx="27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9" name="Picture 10" descr="dice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8" y="3022"/>
              <a:ext cx="27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0" name="Picture 11" descr="dice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3022"/>
              <a:ext cx="272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77" name="Group 12"/>
          <p:cNvGrpSpPr>
            <a:grpSpLocks/>
          </p:cNvGrpSpPr>
          <p:nvPr/>
        </p:nvGrpSpPr>
        <p:grpSpPr bwMode="auto">
          <a:xfrm>
            <a:off x="7616825" y="2479675"/>
            <a:ext cx="1901825" cy="631825"/>
            <a:chOff x="3424" y="2341"/>
            <a:chExt cx="1198" cy="398"/>
          </a:xfrm>
        </p:grpSpPr>
        <p:graphicFrame>
          <p:nvGraphicFramePr>
            <p:cNvPr id="3082" name="Object 13"/>
            <p:cNvGraphicFramePr>
              <a:graphicFrameLocks noChangeAspect="1"/>
            </p:cNvGraphicFramePr>
            <p:nvPr/>
          </p:nvGraphicFramePr>
          <p:xfrm>
            <a:off x="3424" y="2341"/>
            <a:ext cx="1198" cy="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2" name="Rovnice" r:id="rId11" imgW="761669" imgH="253890" progId="Equation.3">
                    <p:embed/>
                  </p:oleObj>
                </mc:Choice>
                <mc:Fallback>
                  <p:oleObj name="Rovnice" r:id="rId11" imgW="761669" imgH="25389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4" y="2341"/>
                          <a:ext cx="1198" cy="3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083" name="Picture 14" descr="dice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4" y="2370"/>
              <a:ext cx="272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3078" name="Object 15"/>
          <p:cNvGraphicFramePr>
            <a:graphicFrameLocks noChangeAspect="1"/>
          </p:cNvGraphicFramePr>
          <p:nvPr/>
        </p:nvGraphicFramePr>
        <p:xfrm>
          <a:off x="2787650" y="3644900"/>
          <a:ext cx="31051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Rovnice" r:id="rId13" imgW="1244060" imgH="215806" progId="Equation.3">
                  <p:embed/>
                </p:oleObj>
              </mc:Choice>
              <mc:Fallback>
                <p:oleObj name="Rovnice" r:id="rId13" imgW="1244060" imgH="215806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7650" y="3644900"/>
                        <a:ext cx="31051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16"/>
          <p:cNvGraphicFramePr>
            <a:graphicFrameLocks noChangeAspect="1"/>
          </p:cNvGraphicFramePr>
          <p:nvPr/>
        </p:nvGraphicFramePr>
        <p:xfrm>
          <a:off x="7616825" y="3644900"/>
          <a:ext cx="177641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Rovnice" r:id="rId15" imgW="710891" imgH="215806" progId="Equation.3">
                  <p:embed/>
                </p:oleObj>
              </mc:Choice>
              <mc:Fallback>
                <p:oleObj name="Rovnice" r:id="rId15" imgW="710891" imgH="215806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6825" y="3644900"/>
                        <a:ext cx="1776413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17"/>
          <p:cNvGraphicFramePr>
            <a:graphicFrameLocks noChangeAspect="1"/>
          </p:cNvGraphicFramePr>
          <p:nvPr/>
        </p:nvGraphicFramePr>
        <p:xfrm>
          <a:off x="6248400" y="4221163"/>
          <a:ext cx="661988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Rovnice" r:id="rId17" imgW="330200" imgH="228600" progId="Equation.3">
                  <p:embed/>
                </p:oleObj>
              </mc:Choice>
              <mc:Fallback>
                <p:oleObj name="Rovnice" r:id="rId17" imgW="33020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221163"/>
                        <a:ext cx="661988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18"/>
          <p:cNvGraphicFramePr>
            <a:graphicFrameLocks noChangeAspect="1"/>
          </p:cNvGraphicFramePr>
          <p:nvPr/>
        </p:nvGraphicFramePr>
        <p:xfrm>
          <a:off x="5284788" y="5632450"/>
          <a:ext cx="1397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Equation" r:id="rId19" imgW="698500" imgH="457200" progId="Equation.3">
                  <p:embed/>
                </p:oleObj>
              </mc:Choice>
              <mc:Fallback>
                <p:oleObj name="Equation" r:id="rId19" imgW="6985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4788" y="5632450"/>
                        <a:ext cx="1397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44488" y="1125538"/>
            <a:ext cx="9217025" cy="5399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88000" tIns="144000" rIns="288000" bIns="144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cs-CZ" altLang="en-US" sz="2400" b="0" dirty="0" smtClean="0"/>
              <a:t> </a:t>
            </a:r>
            <a:r>
              <a:rPr lang="cs-CZ" altLang="en-US" sz="2400" dirty="0" smtClean="0"/>
              <a:t>nezávisle</a:t>
            </a:r>
            <a:r>
              <a:rPr lang="cs-CZ" altLang="en-US" sz="2400" b="0" dirty="0" smtClean="0"/>
              <a:t> </a:t>
            </a:r>
            <a:r>
              <a:rPr lang="cs-CZ" altLang="en-US" sz="2400" b="0" i="1" dirty="0" smtClean="0"/>
              <a:t>n</a:t>
            </a:r>
            <a:r>
              <a:rPr lang="cs-CZ" altLang="en-US" sz="2400" b="0" dirty="0" smtClean="0"/>
              <a:t>-krát opakujeme experiment: 		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en-US" sz="2400" b="0" dirty="0" smtClean="0"/>
              <a:t>   </a:t>
            </a:r>
            <a:r>
              <a:rPr lang="cs-CZ" altLang="en-US" sz="2400" b="0" i="1" dirty="0" smtClean="0"/>
              <a:t>n</a:t>
            </a:r>
            <a:r>
              <a:rPr lang="cs-CZ" altLang="en-US" sz="2400" b="0" baseline="-25000" dirty="0" smtClean="0"/>
              <a:t>A</a:t>
            </a:r>
            <a:r>
              <a:rPr lang="cs-CZ" altLang="en-US" sz="2400" b="0" dirty="0" smtClean="0"/>
              <a:t> = počet výskytů náhodného jevu 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en-US" sz="2400" b="0" dirty="0" smtClean="0"/>
              <a:t>          relativní četnost jevu A: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en-US" sz="2400" b="0" dirty="0" smtClean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cs-CZ" altLang="en-US" sz="2400" b="0" dirty="0" smtClean="0"/>
              <a:t> (statistická) definice pravděpodobnosti: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cs-CZ" altLang="en-US" sz="2400" b="0" dirty="0" smtClean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en-US" sz="2400" b="0" dirty="0" smtClean="0"/>
              <a:t>obecnější axiomatické zavedení: (jev A, možina výsledků </a:t>
            </a:r>
            <a:r>
              <a:rPr lang="en-US" altLang="en-US" sz="2400" b="0" dirty="0" smtClean="0">
                <a:latin typeface="Symbol" panose="05050102010706020507" pitchFamily="18" charset="2"/>
              </a:rPr>
              <a:t>W</a:t>
            </a:r>
            <a:r>
              <a:rPr lang="cs-CZ" altLang="en-US" sz="2400" b="0" dirty="0" smtClean="0"/>
              <a:t>)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en-US" sz="2400" b="0" dirty="0" smtClean="0"/>
              <a:t>                 pravděpodobnost libovolného jevu je nezáporná.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en-US" sz="2400" b="0" dirty="0" smtClean="0"/>
              <a:t>                 pravděpodobnost jistého jevu = 1.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en-US" sz="2400" b="0" dirty="0" smtClean="0"/>
              <a:t>pro diskjunktní jevy A a B: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en-US" sz="2400" b="0" dirty="0" smtClean="0"/>
              <a:t>... a z nich plynoucí vlastnosti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endParaRPr lang="cs-CZ" altLang="en-US" sz="2400" b="0" dirty="0" smtClean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58775" y="284163"/>
            <a:ext cx="7072313" cy="638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44000" tIns="72000" rIns="144000" bIns="72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b="0"/>
              <a:t>Nezávislé experimenty, pravděpodobnost</a:t>
            </a:r>
          </a:p>
        </p:txBody>
      </p:sp>
      <p:graphicFrame>
        <p:nvGraphicFramePr>
          <p:cNvPr id="4100" name="Object 25"/>
          <p:cNvGraphicFramePr>
            <a:graphicFrameLocks noChangeAspect="1"/>
          </p:cNvGraphicFramePr>
          <p:nvPr/>
        </p:nvGraphicFramePr>
        <p:xfrm>
          <a:off x="5910263" y="3346450"/>
          <a:ext cx="2138362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3" imgW="927100" imgH="279400" progId="Equation.3">
                  <p:embed/>
                </p:oleObj>
              </mc:Choice>
              <mc:Fallback>
                <p:oleObj name="Equation" r:id="rId3" imgW="927100" imgH="2794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0263" y="3346450"/>
                        <a:ext cx="2138362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26"/>
          <p:cNvGraphicFramePr>
            <a:graphicFrameLocks noChangeAspect="1"/>
          </p:cNvGraphicFramePr>
          <p:nvPr/>
        </p:nvGraphicFramePr>
        <p:xfrm>
          <a:off x="4637088" y="2284413"/>
          <a:ext cx="1252537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Rovnice" r:id="rId5" imgW="596641" imgH="393529" progId="Equation.3">
                  <p:embed/>
                </p:oleObj>
              </mc:Choice>
              <mc:Fallback>
                <p:oleObj name="Rovnice" r:id="rId5" imgW="596641" imgH="393529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7088" y="2284413"/>
                        <a:ext cx="1252537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2"/>
          <p:cNvGraphicFramePr>
            <a:graphicFrameLocks noChangeAspect="1"/>
          </p:cNvGraphicFramePr>
          <p:nvPr/>
        </p:nvGraphicFramePr>
        <p:xfrm>
          <a:off x="1017588" y="4933950"/>
          <a:ext cx="122555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Equation" r:id="rId7" imgW="583947" imgH="203112" progId="Equation.3">
                  <p:embed/>
                </p:oleObj>
              </mc:Choice>
              <mc:Fallback>
                <p:oleObj name="Equation" r:id="rId7" imgW="583947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588" y="4933950"/>
                        <a:ext cx="122555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3"/>
          <p:cNvGraphicFramePr>
            <a:graphicFrameLocks noChangeAspect="1"/>
          </p:cNvGraphicFramePr>
          <p:nvPr/>
        </p:nvGraphicFramePr>
        <p:xfrm>
          <a:off x="1006475" y="5303838"/>
          <a:ext cx="119856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9" imgW="571252" imgH="203112" progId="Equation.3">
                  <p:embed/>
                </p:oleObj>
              </mc:Choice>
              <mc:Fallback>
                <p:oleObj name="Equation" r:id="rId9" imgW="571252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5303838"/>
                        <a:ext cx="1198563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4"/>
          <p:cNvGraphicFramePr>
            <a:graphicFrameLocks noChangeAspect="1"/>
          </p:cNvGraphicFramePr>
          <p:nvPr/>
        </p:nvGraphicFramePr>
        <p:xfrm>
          <a:off x="6675438" y="1733550"/>
          <a:ext cx="2819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Equation" r:id="rId11" imgW="1409088" imgH="241195" progId="Equation.3">
                  <p:embed/>
                </p:oleObj>
              </mc:Choice>
              <mc:Fallback>
                <p:oleObj name="Equation" r:id="rId11" imgW="1409088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-14925"/>
                      <a:stretch>
                        <a:fillRect/>
                      </a:stretch>
                    </p:blipFill>
                    <p:spPr bwMode="auto">
                      <a:xfrm>
                        <a:off x="6675438" y="1733550"/>
                        <a:ext cx="28194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5"/>
          <p:cNvGraphicFramePr>
            <a:graphicFrameLocks noChangeAspect="1"/>
          </p:cNvGraphicFramePr>
          <p:nvPr/>
        </p:nvGraphicFramePr>
        <p:xfrm>
          <a:off x="6643688" y="1347788"/>
          <a:ext cx="2159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Rovnice" r:id="rId13" imgW="1079500" imgH="228600" progId="Equation.3">
                  <p:embed/>
                </p:oleObj>
              </mc:Choice>
              <mc:Fallback>
                <p:oleObj name="Rovnice" r:id="rId13" imgW="10795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8" y="1347788"/>
                        <a:ext cx="2159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6"/>
          <p:cNvGraphicFramePr>
            <a:graphicFrameLocks noChangeAspect="1"/>
          </p:cNvGraphicFramePr>
          <p:nvPr/>
        </p:nvGraphicFramePr>
        <p:xfrm>
          <a:off x="4597400" y="5667375"/>
          <a:ext cx="32512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Equation" r:id="rId15" imgW="1549080" imgH="203040" progId="Equation.3">
                  <p:embed/>
                </p:oleObj>
              </mc:Choice>
              <mc:Fallback>
                <p:oleObj name="Equation" r:id="rId15" imgW="154908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400" y="5667375"/>
                        <a:ext cx="32512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44488" y="1125538"/>
            <a:ext cx="9217025" cy="5399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88000" tIns="144000" rIns="288000" bIns="144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/>
              <a:t>diskrétní</a:t>
            </a:r>
            <a:r>
              <a:rPr lang="cs-CZ" altLang="en-US" sz="2400" b="0"/>
              <a:t> náhodná proměnná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4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400" b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000"/>
              <a:t>Rozdělení pravděpodobnosti</a:t>
            </a:r>
            <a:r>
              <a:rPr lang="cs-CZ" altLang="en-US" sz="2000" b="0"/>
              <a:t> udává pravděpodobnost </a:t>
            </a:r>
            <a:r>
              <a:rPr lang="cs-CZ" altLang="en-US" sz="2000" b="0" i="1"/>
              <a:t>p</a:t>
            </a:r>
            <a:r>
              <a:rPr lang="cs-CZ" altLang="en-US" sz="2000" b="0" i="1" baseline="-25000"/>
              <a:t>i</a:t>
            </a:r>
            <a:r>
              <a:rPr lang="cs-CZ" altLang="en-US" sz="2000" b="0"/>
              <a:t>, že nastane výsledek </a:t>
            </a:r>
            <a:r>
              <a:rPr lang="cs-CZ" altLang="en-US" sz="2000" b="0" i="1"/>
              <a:t>x</a:t>
            </a:r>
            <a:r>
              <a:rPr lang="cs-CZ" altLang="en-US" sz="2000" b="0" i="1" baseline="-25000"/>
              <a:t>i</a:t>
            </a: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000" b="0"/>
              <a:t>Normalizační podmínka:</a:t>
            </a:r>
            <a:endParaRPr lang="cs-CZ" altLang="en-US" sz="2000" b="0" i="1" baseline="-25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000" b="0"/>
              <a:t>Pravděpodobnost, že náhodná proměnná </a:t>
            </a:r>
            <a:r>
              <a:rPr lang="cs-CZ" altLang="en-US" sz="2000" b="0" i="1"/>
              <a:t>X</a:t>
            </a:r>
            <a:r>
              <a:rPr lang="cs-CZ" altLang="en-US" sz="2000" b="0"/>
              <a:t> bude nalezena v intervalu 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58775" y="284163"/>
            <a:ext cx="5000625" cy="638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44000" tIns="72000" rIns="144000" bIns="72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b="0"/>
              <a:t>Rozdělení pravděpodobnosti</a:t>
            </a:r>
          </a:p>
        </p:txBody>
      </p:sp>
      <p:graphicFrame>
        <p:nvGraphicFramePr>
          <p:cNvPr id="5124" name="Object 12"/>
          <p:cNvGraphicFramePr>
            <a:graphicFrameLocks noChangeAspect="1"/>
          </p:cNvGraphicFramePr>
          <p:nvPr/>
        </p:nvGraphicFramePr>
        <p:xfrm>
          <a:off x="631825" y="1930400"/>
          <a:ext cx="191135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Rovnice" r:id="rId3" imgW="1257300" imgH="228600" progId="Equation.3">
                  <p:embed/>
                </p:oleObj>
              </mc:Choice>
              <mc:Fallback>
                <p:oleObj name="Rovnice" r:id="rId3" imgW="125730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1930400"/>
                        <a:ext cx="1911350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2792413" y="1916113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800" b="0"/>
              <a:t>konečná</a:t>
            </a:r>
          </a:p>
        </p:txBody>
      </p:sp>
      <p:graphicFrame>
        <p:nvGraphicFramePr>
          <p:cNvPr id="5126" name="Object 18"/>
          <p:cNvGraphicFramePr>
            <a:graphicFrameLocks noChangeAspect="1"/>
          </p:cNvGraphicFramePr>
          <p:nvPr/>
        </p:nvGraphicFramePr>
        <p:xfrm>
          <a:off x="6088063" y="1944688"/>
          <a:ext cx="1601787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Equation" r:id="rId5" imgW="1054100" imgH="228600" progId="Equation.3">
                  <p:embed/>
                </p:oleObj>
              </mc:Choice>
              <mc:Fallback>
                <p:oleObj name="Equation" r:id="rId5" imgW="105410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8063" y="1944688"/>
                        <a:ext cx="1601787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19"/>
          <p:cNvSpPr txBox="1">
            <a:spLocks noChangeArrowheads="1"/>
          </p:cNvSpPr>
          <p:nvPr/>
        </p:nvSpPr>
        <p:spPr bwMode="auto">
          <a:xfrm>
            <a:off x="8048625" y="1916113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800" b="0"/>
              <a:t>nekonečná</a:t>
            </a:r>
          </a:p>
        </p:txBody>
      </p:sp>
      <p:graphicFrame>
        <p:nvGraphicFramePr>
          <p:cNvPr id="5128" name="Object 26"/>
          <p:cNvGraphicFramePr>
            <a:graphicFrameLocks noChangeAspect="1"/>
          </p:cNvGraphicFramePr>
          <p:nvPr/>
        </p:nvGraphicFramePr>
        <p:xfrm>
          <a:off x="6211888" y="3981450"/>
          <a:ext cx="1141412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Rovnice" r:id="rId7" imgW="571252" imgH="431613" progId="Equation.3">
                  <p:embed/>
                </p:oleObj>
              </mc:Choice>
              <mc:Fallback>
                <p:oleObj name="Rovnice" r:id="rId7" imgW="571252" imgH="431613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1888" y="3981450"/>
                        <a:ext cx="1141412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Text Box 27"/>
          <p:cNvSpPr txBox="1">
            <a:spLocks noChangeArrowheads="1"/>
          </p:cNvSpPr>
          <p:nvPr/>
        </p:nvSpPr>
        <p:spPr bwMode="auto">
          <a:xfrm>
            <a:off x="7967663" y="4221163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800" b="0"/>
              <a:t>nekonečná</a:t>
            </a:r>
          </a:p>
        </p:txBody>
      </p:sp>
      <p:sp>
        <p:nvSpPr>
          <p:cNvPr id="5130" name="Text Box 30"/>
          <p:cNvSpPr txBox="1">
            <a:spLocks noChangeArrowheads="1"/>
          </p:cNvSpPr>
          <p:nvPr/>
        </p:nvSpPr>
        <p:spPr bwMode="auto">
          <a:xfrm>
            <a:off x="2351088" y="4221163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800" b="0"/>
              <a:t>konečná</a:t>
            </a:r>
          </a:p>
        </p:txBody>
      </p:sp>
      <p:graphicFrame>
        <p:nvGraphicFramePr>
          <p:cNvPr id="5131" name="Object 119"/>
          <p:cNvGraphicFramePr>
            <a:graphicFrameLocks noChangeAspect="1"/>
          </p:cNvGraphicFramePr>
          <p:nvPr/>
        </p:nvGraphicFramePr>
        <p:xfrm>
          <a:off x="3873500" y="2894013"/>
          <a:ext cx="16335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Rovnice" r:id="rId9" imgW="647700" imgH="228600" progId="Equation.3">
                  <p:embed/>
                </p:oleObj>
              </mc:Choice>
              <mc:Fallback>
                <p:oleObj name="Rovnice" r:id="rId9" imgW="647700" imgH="228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0" y="2894013"/>
                        <a:ext cx="1633538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131"/>
          <p:cNvGraphicFramePr>
            <a:graphicFrameLocks noChangeAspect="1"/>
          </p:cNvGraphicFramePr>
          <p:nvPr/>
        </p:nvGraphicFramePr>
        <p:xfrm>
          <a:off x="776288" y="3978275"/>
          <a:ext cx="1141412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Rovnice" r:id="rId11" imgW="571252" imgH="431613" progId="Equation.3">
                  <p:embed/>
                </p:oleObj>
              </mc:Choice>
              <mc:Fallback>
                <p:oleObj name="Rovnice" r:id="rId11" imgW="571252" imgH="431613" progId="Equation.3">
                  <p:embed/>
                  <p:pic>
                    <p:nvPicPr>
                      <p:cNvPr id="0" name="Object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3978275"/>
                        <a:ext cx="1141412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132"/>
          <p:cNvGraphicFramePr>
            <a:graphicFrameLocks noChangeAspect="1"/>
          </p:cNvGraphicFramePr>
          <p:nvPr/>
        </p:nvGraphicFramePr>
        <p:xfrm>
          <a:off x="2073275" y="5661025"/>
          <a:ext cx="21510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Rovnice" r:id="rId13" imgW="1066337" imgH="203112" progId="Equation.3">
                  <p:embed/>
                </p:oleObj>
              </mc:Choice>
              <mc:Fallback>
                <p:oleObj name="Rovnice" r:id="rId13" imgW="1066337" imgH="203112" progId="Equation.3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5661025"/>
                        <a:ext cx="2151063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4" name="Rectangle 133"/>
          <p:cNvSpPr>
            <a:spLocks noChangeArrowheads="1"/>
          </p:cNvSpPr>
          <p:nvPr/>
        </p:nvSpPr>
        <p:spPr bwMode="auto">
          <a:xfrm>
            <a:off x="5210175" y="5646738"/>
            <a:ext cx="2660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000" b="0" i="1"/>
              <a:t>F</a:t>
            </a:r>
            <a:r>
              <a:rPr lang="cs-CZ" altLang="en-US" sz="2000" b="0"/>
              <a:t> ... </a:t>
            </a:r>
            <a:r>
              <a:rPr lang="cs-CZ" altLang="en-US" sz="2000"/>
              <a:t>distribuční funkce</a:t>
            </a:r>
          </a:p>
        </p:txBody>
      </p:sp>
      <p:graphicFrame>
        <p:nvGraphicFramePr>
          <p:cNvPr id="5135" name="Object 1"/>
          <p:cNvGraphicFramePr>
            <a:graphicFrameLocks noChangeAspect="1"/>
          </p:cNvGraphicFramePr>
          <p:nvPr/>
        </p:nvGraphicFramePr>
        <p:xfrm>
          <a:off x="7761288" y="5084763"/>
          <a:ext cx="8318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Equation" r:id="rId15" imgW="507780" imgH="253890" progId="Equation.3">
                  <p:embed/>
                </p:oleObj>
              </mc:Choice>
              <mc:Fallback>
                <p:oleObj name="Equation" r:id="rId15" imgW="507780" imgH="25389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1288" y="5084763"/>
                        <a:ext cx="83185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58775" y="284163"/>
            <a:ext cx="4041775" cy="638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44000" tIns="72000" rIns="144000" bIns="72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b="0"/>
              <a:t>Rovnoměrné rozdělení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44488" y="1125538"/>
            <a:ext cx="9217025" cy="5399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88000" tIns="144000" rIns="288000" bIns="144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400" b="0" dirty="0" smtClean="0"/>
              <a:t> </a:t>
            </a:r>
            <a:r>
              <a:rPr lang="cs-CZ" altLang="en-US" sz="2400" b="0" dirty="0"/>
              <a:t>množin</a:t>
            </a:r>
            <a:r>
              <a:rPr lang="en-US" altLang="en-US" sz="2400" b="0" dirty="0"/>
              <a:t>a</a:t>
            </a:r>
            <a:r>
              <a:rPr lang="cs-CZ" altLang="en-US" sz="2400" b="0" dirty="0"/>
              <a:t> výsledků: </a:t>
            </a:r>
            <a:endParaRPr lang="en-US" altLang="en-US" sz="24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2400" b="0" dirty="0"/>
              <a:t> </a:t>
            </a:r>
            <a:r>
              <a:rPr lang="cs-CZ" altLang="en-US" sz="2400" b="0" dirty="0"/>
              <a:t>každý výsledek </a:t>
            </a:r>
            <a:r>
              <a:rPr lang="en-US" altLang="en-US" sz="2400" b="0" i="1" dirty="0"/>
              <a:t>x</a:t>
            </a:r>
            <a:r>
              <a:rPr lang="en-US" altLang="en-US" sz="2400" b="0" i="1" baseline="-25000" dirty="0"/>
              <a:t>i</a:t>
            </a:r>
            <a:r>
              <a:rPr lang="en-US" altLang="en-US" sz="2400" b="0" dirty="0"/>
              <a:t> </a:t>
            </a:r>
            <a:r>
              <a:rPr lang="cs-CZ" altLang="en-US" sz="2400" b="0" dirty="0"/>
              <a:t>je stejně pravděpodobný</a:t>
            </a:r>
            <a:r>
              <a:rPr lang="en-US" altLang="en-US" sz="2400" b="0" dirty="0"/>
              <a:t>:        </a:t>
            </a:r>
            <a:r>
              <a:rPr lang="en-US" altLang="en-US" sz="1600" b="0" dirty="0"/>
              <a:t>(e</a:t>
            </a:r>
            <a:r>
              <a:rPr lang="cs-CZ" altLang="en-US" sz="1600" b="0" dirty="0"/>
              <a:t>xperiment typu </a:t>
            </a:r>
            <a:r>
              <a:rPr lang="cs-CZ" altLang="en-US" sz="1600" dirty="0"/>
              <a:t>náhodný výběr</a:t>
            </a:r>
            <a:r>
              <a:rPr lang="en-US" altLang="en-US" sz="1600" b="0" dirty="0"/>
              <a:t>)</a:t>
            </a:r>
            <a:endParaRPr lang="cs-CZ" altLang="en-US" sz="1600" b="0" dirty="0"/>
          </a:p>
          <a:p>
            <a:pPr eaLnBrk="1" hangingPunct="1">
              <a:spcBef>
                <a:spcPct val="0"/>
              </a:spcBef>
            </a:pPr>
            <a:endParaRPr lang="cs-CZ" altLang="en-US" sz="24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0" dirty="0" smtClean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1200" b="0" dirty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en-US" sz="2400" b="0" dirty="0">
                <a:sym typeface="Symbol" pitchFamily="18" charset="2"/>
              </a:rPr>
              <a:t> normalizační podmínka: </a:t>
            </a:r>
          </a:p>
          <a:p>
            <a:pPr eaLnBrk="1" hangingPunct="1">
              <a:spcBef>
                <a:spcPct val="0"/>
              </a:spcBef>
            </a:pPr>
            <a:endParaRPr lang="cs-CZ" altLang="en-US" sz="2400" b="0" dirty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</a:pPr>
            <a:endParaRPr lang="cs-CZ" altLang="en-US" sz="1200" b="0" dirty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en-US" sz="2400" b="0" dirty="0">
                <a:sym typeface="Symbol" pitchFamily="18" charset="2"/>
              </a:rPr>
              <a:t> obecně pro interval          :</a:t>
            </a:r>
          </a:p>
          <a:p>
            <a:pPr eaLnBrk="1" hangingPunct="1">
              <a:spcBef>
                <a:spcPct val="0"/>
              </a:spcBef>
            </a:pPr>
            <a:endParaRPr lang="cs-CZ" altLang="en-US" sz="2400" b="0" dirty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</a:pPr>
            <a:endParaRPr lang="cs-CZ" altLang="en-US" sz="2400" b="0" dirty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en-US" sz="2400" b="0" dirty="0">
                <a:sym typeface="Symbol" pitchFamily="18" charset="2"/>
              </a:rPr>
              <a:t> distribuční funkce:</a:t>
            </a:r>
            <a:endParaRPr lang="cs-CZ" altLang="en-US" sz="2400" b="0" dirty="0">
              <a:latin typeface="Arial" charset="0"/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 dirty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400" b="0" dirty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400" b="0" dirty="0">
              <a:sym typeface="Symbol" pitchFamily="18" charset="2"/>
            </a:endParaRP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3390900" y="1254125"/>
          <a:ext cx="2138363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Equation" r:id="rId3" imgW="1066800" imgH="228600" progId="Equation.3">
                  <p:embed/>
                </p:oleObj>
              </mc:Choice>
              <mc:Fallback>
                <p:oleObj name="Equation" r:id="rId3" imgW="10668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0900" y="1254125"/>
                        <a:ext cx="2138363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6"/>
          <p:cNvGraphicFramePr>
            <a:graphicFrameLocks noChangeAspect="1"/>
          </p:cNvGraphicFramePr>
          <p:nvPr/>
        </p:nvGraphicFramePr>
        <p:xfrm>
          <a:off x="3043238" y="2133600"/>
          <a:ext cx="1296987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Equation" r:id="rId5" imgW="647700" imgH="228600" progId="Equation.3">
                  <p:embed/>
                </p:oleObj>
              </mc:Choice>
              <mc:Fallback>
                <p:oleObj name="Equation" r:id="rId5" imgW="6477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3238" y="2133600"/>
                        <a:ext cx="1296987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8"/>
          <p:cNvGraphicFramePr>
            <a:graphicFrameLocks noChangeAspect="1"/>
          </p:cNvGraphicFramePr>
          <p:nvPr/>
        </p:nvGraphicFramePr>
        <p:xfrm>
          <a:off x="3924300" y="2700338"/>
          <a:ext cx="4629150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Rovnice" r:id="rId7" imgW="2311400" imgH="431800" progId="Equation.3">
                  <p:embed/>
                </p:oleObj>
              </mc:Choice>
              <mc:Fallback>
                <p:oleObj name="Rovnice" r:id="rId7" imgW="2311400" imgH="431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700338"/>
                        <a:ext cx="4629150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1"/>
          <p:cNvSpPr>
            <a:spLocks noChangeArrowheads="1"/>
          </p:cNvSpPr>
          <p:nvPr/>
        </p:nvSpPr>
        <p:spPr bwMode="auto">
          <a:xfrm>
            <a:off x="6045200" y="476250"/>
            <a:ext cx="3516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/>
              <a:t>diskrétní</a:t>
            </a:r>
            <a:r>
              <a:rPr lang="cs-CZ" altLang="en-US" sz="2400" b="0"/>
              <a:t> náhodné veličiny</a:t>
            </a:r>
          </a:p>
        </p:txBody>
      </p:sp>
      <p:graphicFrame>
        <p:nvGraphicFramePr>
          <p:cNvPr id="61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124510"/>
              </p:ext>
            </p:extLst>
          </p:nvPr>
        </p:nvGraphicFramePr>
        <p:xfrm>
          <a:off x="3241675" y="3785045"/>
          <a:ext cx="687388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Rovnice" r:id="rId9" imgW="342751" imgH="253890" progId="Equation.3">
                  <p:embed/>
                </p:oleObj>
              </mc:Choice>
              <mc:Fallback>
                <p:oleObj name="Rovnice" r:id="rId9" imgW="342751" imgH="25389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1675" y="3785045"/>
                        <a:ext cx="687388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4016375" y="3986213"/>
          <a:ext cx="21621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Rovnice" r:id="rId11" imgW="1079032" imgH="393529" progId="Equation.3">
                  <p:embed/>
                </p:oleObj>
              </mc:Choice>
              <mc:Fallback>
                <p:oleObj name="Rovnice" r:id="rId11" imgW="1079032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375" y="3986213"/>
                        <a:ext cx="2162175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4016375" y="5002213"/>
          <a:ext cx="2309813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Equation" r:id="rId13" imgW="1384300" imgH="838200" progId="Equation.3">
                  <p:embed/>
                </p:oleObj>
              </mc:Choice>
              <mc:Fallback>
                <p:oleObj name="Equation" r:id="rId13" imgW="1384300" imgH="838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375" y="5002213"/>
                        <a:ext cx="2309813" cy="140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808984" y="2132856"/>
                <a:ext cx="19586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b="0" i="1">
                          <a:latin typeface="Cambria Math"/>
                          <a:ea typeface="Cambria Math"/>
                          <a:sym typeface="Symbol" pitchFamily="18" charset="2"/>
                        </a:rPr>
                        <m:t>∀</m:t>
                      </m:r>
                      <m:r>
                        <m:rPr>
                          <m:nor/>
                        </m:rPr>
                        <a:rPr lang="en-US" altLang="en-US" b="0" i="1">
                          <a:ea typeface="Cambria Math"/>
                          <a:sym typeface="Symbol" pitchFamily="18" charset="2"/>
                        </a:rPr>
                        <m:t>i</m:t>
                      </m:r>
                      <m:r>
                        <a:rPr lang="en-US" altLang="en-US" b="0" i="1">
                          <a:latin typeface="Cambria Math"/>
                          <a:ea typeface="Cambria Math"/>
                          <a:sym typeface="Symbol" pitchFamily="18" charset="2"/>
                        </a:rPr>
                        <m:t>∈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en-US" b="0" i="1"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dPr>
                        <m:e>
                          <m:r>
                            <a:rPr lang="en-US" altLang="en-US" b="0" i="1"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1,…,</m:t>
                          </m:r>
                          <m:r>
                            <m:rPr>
                              <m:nor/>
                            </m:rPr>
                            <a:rPr lang="en-US" altLang="en-US" b="0" i="1">
                              <a:ea typeface="Cambria Math"/>
                              <a:sym typeface="Symbol" pitchFamily="18" charset="2"/>
                            </a:rPr>
                            <m:t>n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984" y="2132856"/>
                <a:ext cx="1958613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58775" y="284163"/>
            <a:ext cx="9445625" cy="638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44000" tIns="72000" rIns="144000" bIns="72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0"/>
              <a:t>Rovno</a:t>
            </a:r>
            <a:r>
              <a:rPr lang="cs-CZ" altLang="en-US" b="0"/>
              <a:t>měrné rozdělení</a:t>
            </a:r>
            <a:r>
              <a:rPr lang="en-US" altLang="en-US" b="0"/>
              <a:t> – </a:t>
            </a:r>
            <a:r>
              <a:rPr lang="cs-CZ" altLang="en-US" b="0"/>
              <a:t>příklad: zaokrouhlovací chyba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44488" y="1125538"/>
            <a:ext cx="9217025" cy="5399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88000" tIns="144000" rIns="288000" bIns="144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en-US" sz="2400" b="0"/>
              <a:t> 5-místný displej, poslední pozice „rozbitá“: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 b="0"/>
              <a:t>Jaké se dopouštíme (dodatečné) chyby?</a:t>
            </a:r>
            <a:endParaRPr lang="en-US" altLang="en-US" sz="2400" b="0">
              <a:sym typeface="Symbol" pitchFamily="18" charset="2"/>
            </a:endParaRPr>
          </a:p>
        </p:txBody>
      </p:sp>
      <p:pic>
        <p:nvPicPr>
          <p:cNvPr id="7172" name="Picture 3" descr="D:\Vyuka\UvodDoPraktickeFyziky\ulohy\displ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188" y="1374775"/>
            <a:ext cx="1846262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8553450" y="1435100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 b="0"/>
              <a:t>V</a:t>
            </a: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58775" y="284163"/>
            <a:ext cx="6299200" cy="638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44000" tIns="72000" rIns="144000" bIns="72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b="0"/>
              <a:t>Momenty: střední hodnota a rozptyl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44488" y="1125538"/>
            <a:ext cx="6408737" cy="5399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88000" tIns="144000" rIns="288000" bIns="144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en-US" sz="2000"/>
              <a:t> </a:t>
            </a:r>
            <a:r>
              <a:rPr lang="cs-CZ" altLang="en-US" sz="2000" b="0"/>
              <a:t>operátor </a:t>
            </a:r>
            <a:r>
              <a:rPr lang="cs-CZ" altLang="en-US" sz="2000"/>
              <a:t>střední hodnoty</a:t>
            </a:r>
            <a:r>
              <a:rPr lang="cs-CZ" altLang="en-US" sz="2000" b="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/>
          </a:p>
          <a:p>
            <a:pPr eaLnBrk="1" hangingPunct="1">
              <a:spcBef>
                <a:spcPct val="0"/>
              </a:spcBef>
            </a:pPr>
            <a:r>
              <a:rPr lang="cs-CZ" altLang="en-US" sz="2000" b="0" i="1"/>
              <a:t> n</a:t>
            </a:r>
            <a:r>
              <a:rPr lang="cs-CZ" altLang="en-US" sz="2000" b="0"/>
              <a:t>-tý moment:</a:t>
            </a:r>
          </a:p>
          <a:p>
            <a:pPr eaLnBrk="1" hangingPunct="1">
              <a:spcBef>
                <a:spcPct val="0"/>
              </a:spcBef>
            </a:pPr>
            <a:endParaRPr lang="cs-CZ" altLang="en-US" sz="2000" b="0"/>
          </a:p>
          <a:p>
            <a:pPr eaLnBrk="1" hangingPunct="1">
              <a:spcBef>
                <a:spcPct val="0"/>
              </a:spcBef>
            </a:pPr>
            <a:r>
              <a:rPr lang="cs-CZ" altLang="en-US" sz="2000" b="0" i="1"/>
              <a:t> n</a:t>
            </a:r>
            <a:r>
              <a:rPr lang="cs-CZ" altLang="en-US" sz="2000" b="0"/>
              <a:t>-tý </a:t>
            </a:r>
            <a:r>
              <a:rPr lang="cs-CZ" altLang="en-US" sz="2000"/>
              <a:t>centrální</a:t>
            </a:r>
            <a:r>
              <a:rPr lang="cs-CZ" altLang="en-US" sz="2000" b="0"/>
              <a:t> moment:</a:t>
            </a:r>
          </a:p>
          <a:p>
            <a:pPr eaLnBrk="1" hangingPunct="1">
              <a:spcBef>
                <a:spcPct val="0"/>
              </a:spcBef>
            </a:pPr>
            <a:endParaRPr lang="cs-CZ" altLang="en-US" sz="2000" b="0"/>
          </a:p>
          <a:p>
            <a:pPr eaLnBrk="1" hangingPunct="1">
              <a:spcBef>
                <a:spcPct val="0"/>
              </a:spcBef>
            </a:pPr>
            <a:endParaRPr lang="cs-CZ" altLang="en-US" sz="2000" b="0"/>
          </a:p>
          <a:p>
            <a:pPr eaLnBrk="1" hangingPunct="1">
              <a:spcBef>
                <a:spcPct val="0"/>
              </a:spcBef>
            </a:pPr>
            <a:endParaRPr lang="cs-CZ" altLang="en-US" sz="2000" b="0"/>
          </a:p>
          <a:p>
            <a:pPr eaLnBrk="1" hangingPunct="1">
              <a:spcBef>
                <a:spcPct val="0"/>
              </a:spcBef>
            </a:pPr>
            <a:r>
              <a:rPr lang="cs-CZ" altLang="en-US" sz="2000" b="0"/>
              <a:t> 1. centrální moment</a:t>
            </a:r>
          </a:p>
          <a:p>
            <a:pPr eaLnBrk="1" hangingPunct="1">
              <a:spcBef>
                <a:spcPct val="0"/>
              </a:spcBef>
            </a:pPr>
            <a:endParaRPr lang="cs-CZ" altLang="en-US" sz="2000" b="0"/>
          </a:p>
          <a:p>
            <a:pPr eaLnBrk="1" hangingPunct="1">
              <a:spcBef>
                <a:spcPct val="0"/>
              </a:spcBef>
            </a:pPr>
            <a:r>
              <a:rPr lang="cs-CZ" altLang="en-US" sz="2000" b="0"/>
              <a:t> 2. centrální moment - </a:t>
            </a:r>
            <a:r>
              <a:rPr lang="cs-CZ" altLang="en-US" sz="2000"/>
              <a:t>disperze</a:t>
            </a:r>
            <a:r>
              <a:rPr lang="cs-CZ" altLang="en-US" sz="2000" b="0"/>
              <a:t>, </a:t>
            </a:r>
            <a:r>
              <a:rPr lang="cs-CZ" altLang="en-US" sz="2000"/>
              <a:t>rozptyl</a:t>
            </a:r>
            <a:r>
              <a:rPr lang="cs-CZ" altLang="en-US" sz="2000" b="0"/>
              <a:t>, </a:t>
            </a:r>
            <a:r>
              <a:rPr lang="cs-CZ" altLang="en-US" sz="2000"/>
              <a:t>variance</a:t>
            </a:r>
          </a:p>
          <a:p>
            <a:pPr eaLnBrk="1" hangingPunct="1">
              <a:spcBef>
                <a:spcPct val="0"/>
              </a:spcBef>
            </a:pPr>
            <a:endParaRPr lang="cs-CZ" altLang="en-US" sz="2000" b="0"/>
          </a:p>
          <a:p>
            <a:pPr eaLnBrk="1" hangingPunct="1">
              <a:spcBef>
                <a:spcPct val="0"/>
              </a:spcBef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000" b="0"/>
              <a:t>„střední hodnota čtverce mínus čtverec střední hodnoty“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en-US" sz="2000" b="0"/>
              <a:t> </a:t>
            </a:r>
            <a:r>
              <a:rPr lang="cs-CZ" altLang="en-US" sz="2000"/>
              <a:t>standardní odchylka</a:t>
            </a:r>
            <a:r>
              <a:rPr lang="cs-CZ" altLang="en-US" sz="2000" b="0"/>
              <a:t>: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en-US" sz="2000" b="0"/>
              <a:t> (směrodatná odchylka)</a:t>
            </a: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3565525" y="1798638"/>
          <a:ext cx="231616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2" name="Rovnice" r:id="rId3" imgW="1282700" imgH="342900" progId="Equation.3">
                  <p:embed/>
                </p:oleObj>
              </mc:Choice>
              <mc:Fallback>
                <p:oleObj name="Rovnice" r:id="rId3" imgW="1282700" imgH="342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5525" y="1798638"/>
                        <a:ext cx="231616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1782763" y="2792413"/>
          <a:ext cx="3962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3" name="Equation" r:id="rId5" imgW="1981200" imgH="355600" progId="Equation.3">
                  <p:embed/>
                </p:oleObj>
              </mc:Choice>
              <mc:Fallback>
                <p:oleObj name="Equation" r:id="rId5" imgW="1981200" imgH="355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-13171"/>
                      <a:stretch>
                        <a:fillRect/>
                      </a:stretch>
                    </p:blipFill>
                    <p:spPr bwMode="auto">
                      <a:xfrm>
                        <a:off x="1782763" y="2792413"/>
                        <a:ext cx="39624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3038475" y="3663950"/>
          <a:ext cx="74612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4" name="Equation" r:id="rId7" imgW="406048" imgH="215713" progId="Equation.3">
                  <p:embed/>
                </p:oleObj>
              </mc:Choice>
              <mc:Fallback>
                <p:oleObj name="Equation" r:id="rId7" imgW="406048" imgH="2157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8475" y="3663950"/>
                        <a:ext cx="746125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1249363" y="4581525"/>
          <a:ext cx="5368925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5" name="Equation" r:id="rId9" imgW="2908300" imgH="241300" progId="Equation.3">
                  <p:embed/>
                </p:oleObj>
              </mc:Choice>
              <mc:Fallback>
                <p:oleObj name="Equation" r:id="rId9" imgW="2908300" imgH="241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-14925"/>
                      <a:stretch>
                        <a:fillRect/>
                      </a:stretch>
                    </p:blipFill>
                    <p:spPr bwMode="auto">
                      <a:xfrm>
                        <a:off x="1249363" y="4581525"/>
                        <a:ext cx="5368925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3689350" y="5756275"/>
          <a:ext cx="126365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6" name="Equation" r:id="rId11" imgW="685800" imgH="254000" progId="Equation.3">
                  <p:embed/>
                </p:oleObj>
              </mc:Choice>
              <mc:Fallback>
                <p:oleObj name="Equation" r:id="rId11" imgW="685800" imgH="254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9350" y="5756275"/>
                        <a:ext cx="1263650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Object 10"/>
          <p:cNvGraphicFramePr>
            <a:graphicFrameLocks noChangeAspect="1"/>
          </p:cNvGraphicFramePr>
          <p:nvPr/>
        </p:nvGraphicFramePr>
        <p:xfrm>
          <a:off x="3568700" y="1211263"/>
          <a:ext cx="20320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7" name="Rovnice" r:id="rId13" imgW="1117115" imgH="342751" progId="Equation.3">
                  <p:embed/>
                </p:oleObj>
              </mc:Choice>
              <mc:Fallback>
                <p:oleObj name="Rovnice" r:id="rId13" imgW="1117115" imgH="342751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1211263"/>
                        <a:ext cx="20320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Text Box 3"/>
          <p:cNvSpPr txBox="1">
            <a:spLocks noChangeArrowheads="1"/>
          </p:cNvSpPr>
          <p:nvPr/>
        </p:nvSpPr>
        <p:spPr bwMode="auto">
          <a:xfrm>
            <a:off x="6969125" y="1122363"/>
            <a:ext cx="2592388" cy="5399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88000" tIns="144000" rIns="288000" bIns="144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000" b="0"/>
              <a:t>hmotný střed: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000" b="0"/>
              <a:t>moment setrvačnosti: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000" b="0"/>
          </a:p>
        </p:txBody>
      </p:sp>
      <p:sp>
        <p:nvSpPr>
          <p:cNvPr id="8203" name="Rectangle 2"/>
          <p:cNvSpPr>
            <a:spLocks noChangeArrowheads="1"/>
          </p:cNvSpPr>
          <p:nvPr/>
        </p:nvSpPr>
        <p:spPr bwMode="auto">
          <a:xfrm>
            <a:off x="7310438" y="692150"/>
            <a:ext cx="2095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000" b="0"/>
              <a:t>fyzikální analogie:</a:t>
            </a:r>
          </a:p>
        </p:txBody>
      </p:sp>
      <p:graphicFrame>
        <p:nvGraphicFramePr>
          <p:cNvPr id="8204" name="Object 3"/>
          <p:cNvGraphicFramePr>
            <a:graphicFrameLocks noChangeAspect="1"/>
          </p:cNvGraphicFramePr>
          <p:nvPr/>
        </p:nvGraphicFramePr>
        <p:xfrm>
          <a:off x="7486650" y="1560513"/>
          <a:ext cx="1500188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8" name="Equation" r:id="rId15" imgW="914400" imgH="419100" progId="Equation.3">
                  <p:embed/>
                </p:oleObj>
              </mc:Choice>
              <mc:Fallback>
                <p:oleObj name="Equation" r:id="rId15" imgW="9144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6650" y="1560513"/>
                        <a:ext cx="1500188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5" name="Object 5"/>
          <p:cNvGraphicFramePr>
            <a:graphicFrameLocks noChangeAspect="1"/>
          </p:cNvGraphicFramePr>
          <p:nvPr/>
        </p:nvGraphicFramePr>
        <p:xfrm>
          <a:off x="6999288" y="3467100"/>
          <a:ext cx="2498725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name="Equation" r:id="rId17" imgW="1524000" imgH="419100" progId="Equation.3">
                  <p:embed/>
                </p:oleObj>
              </mc:Choice>
              <mc:Fallback>
                <p:oleObj name="Equation" r:id="rId17" imgW="15240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9288" y="3467100"/>
                        <a:ext cx="2498725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6" name="Object 6"/>
          <p:cNvGraphicFramePr>
            <a:graphicFrameLocks noChangeAspect="1"/>
          </p:cNvGraphicFramePr>
          <p:nvPr/>
        </p:nvGraphicFramePr>
        <p:xfrm>
          <a:off x="7623175" y="4741863"/>
          <a:ext cx="1249363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name="Equation" r:id="rId19" imgW="761669" imgH="355446" progId="Equation.3">
                  <p:embed/>
                </p:oleObj>
              </mc:Choice>
              <mc:Fallback>
                <p:oleObj name="Equation" r:id="rId19" imgW="761669" imgH="35544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3175" y="4741863"/>
                        <a:ext cx="1249363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58775" y="284163"/>
            <a:ext cx="3722688" cy="638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44000" tIns="72000" rIns="144000" bIns="72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b="0"/>
              <a:t>Binomické rozdělení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44488" y="1125538"/>
            <a:ext cx="9217025" cy="5399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88000" tIns="144000" rIns="288000" bIns="144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en-US" sz="2400" b="0" dirty="0"/>
              <a:t> P</a:t>
            </a:r>
            <a:r>
              <a:rPr lang="cs-CZ" altLang="en-US" sz="2400" b="0" dirty="0">
                <a:sym typeface="Symbol" pitchFamily="18" charset="2"/>
              </a:rPr>
              <a:t>ravděpodobnost jevu A na experimentu E je </a:t>
            </a:r>
            <a:r>
              <a:rPr lang="cs-CZ" altLang="en-US" sz="2400" b="0" i="1" dirty="0">
                <a:sym typeface="Symbol" pitchFamily="18" charset="2"/>
              </a:rPr>
              <a:t>p.</a:t>
            </a:r>
          </a:p>
          <a:p>
            <a:pPr eaLnBrk="1" hangingPunct="1">
              <a:spcBef>
                <a:spcPct val="0"/>
              </a:spcBef>
            </a:pPr>
            <a:r>
              <a:rPr lang="cs-CZ" altLang="en-US" sz="2400" b="0" dirty="0"/>
              <a:t> S jakou pravděpodobností se při </a:t>
            </a:r>
            <a:r>
              <a:rPr lang="cs-CZ" altLang="en-US" sz="2400" b="0" i="1" dirty="0"/>
              <a:t>n</a:t>
            </a:r>
            <a:r>
              <a:rPr lang="cs-CZ" altLang="en-US" sz="2400" b="0" dirty="0"/>
              <a:t>-násobném opakování experimentu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 b="0" dirty="0"/>
              <a:t>	jev A realizuje </a:t>
            </a:r>
            <a:r>
              <a:rPr lang="cs-CZ" altLang="en-US" sz="2400" b="0" i="1" dirty="0"/>
              <a:t>k</a:t>
            </a:r>
            <a:r>
              <a:rPr lang="cs-CZ" altLang="en-US" sz="2400" b="0" dirty="0"/>
              <a:t>-krát?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en-US" sz="2400" b="0" dirty="0">
                <a:sym typeface="Symbol" pitchFamily="18" charset="2"/>
              </a:rPr>
              <a:t>	 </a:t>
            </a:r>
            <a:endParaRPr lang="cs-CZ" altLang="en-US" sz="1200" b="0" dirty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400" b="0" dirty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400" b="0" dirty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en-US" sz="2400" b="0" dirty="0">
                <a:sym typeface="Symbol" pitchFamily="18" charset="2"/>
              </a:rPr>
              <a:t> normalizační podmínka: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400" b="0" dirty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1200" b="0" dirty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en-US" sz="2400" b="0" dirty="0">
                <a:sym typeface="Symbol" pitchFamily="18" charset="2"/>
              </a:rPr>
              <a:t> střední hodnota:</a:t>
            </a:r>
          </a:p>
          <a:p>
            <a:pPr eaLnBrk="1" hangingPunct="1">
              <a:spcBef>
                <a:spcPct val="0"/>
              </a:spcBef>
            </a:pPr>
            <a:endParaRPr lang="cs-CZ" altLang="en-US" sz="2400" b="0" dirty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</a:pPr>
            <a:endParaRPr lang="cs-CZ" altLang="en-US" sz="1200" b="0" dirty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en-US" sz="2400" b="0" dirty="0">
                <a:sym typeface="Symbol" pitchFamily="18" charset="2"/>
              </a:rPr>
              <a:t> disperze: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2687638" y="2422525"/>
          <a:ext cx="3178175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Rovnice" r:id="rId3" imgW="1587500" imgH="457200" progId="Equation.3">
                  <p:embed/>
                </p:oleObj>
              </mc:Choice>
              <mc:Fallback>
                <p:oleObj name="Rovnice" r:id="rId3" imgW="15875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7638" y="2422525"/>
                        <a:ext cx="3178175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3895725" y="3243263"/>
          <a:ext cx="1704975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Rovnice" r:id="rId5" imgW="850531" imgH="431613" progId="Equation.3">
                  <p:embed/>
                </p:oleObj>
              </mc:Choice>
              <mc:Fallback>
                <p:oleObj name="Rovnice" r:id="rId5" imgW="850531" imgH="4316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5725" y="3243263"/>
                        <a:ext cx="1704975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2881313" y="4132263"/>
          <a:ext cx="6175375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Rovnice" r:id="rId7" imgW="3086100" imgH="457200" progId="Equation.3">
                  <p:embed/>
                </p:oleObj>
              </mc:Choice>
              <mc:Fallback>
                <p:oleObj name="Rovnice" r:id="rId7" imgW="30861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1313" y="4132263"/>
                        <a:ext cx="6175375" cy="91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2865438" y="5083175"/>
          <a:ext cx="4881562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Rovnice" r:id="rId9" imgW="2438400" imgH="431800" progId="Equation.3">
                  <p:embed/>
                </p:oleObj>
              </mc:Choice>
              <mc:Fallback>
                <p:oleObj name="Rovnice" r:id="rId9" imgW="2438400" imgH="431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438" y="5083175"/>
                        <a:ext cx="4881562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6045200" y="476250"/>
            <a:ext cx="3516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/>
              <a:t>diskrétní</a:t>
            </a:r>
            <a:r>
              <a:rPr lang="cs-CZ" altLang="en-US" sz="2400" b="0"/>
              <a:t> náhodné veličiny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5073705" y="1958612"/>
                <a:ext cx="189551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+mj-lt"/>
                          <a:ea typeface="Cambria Math"/>
                          <a:sym typeface="Symbol" pitchFamily="18" charset="2"/>
                        </a:rPr>
                        <m:t>𝑘</m:t>
                      </m:r>
                      <m:r>
                        <a:rPr lang="en-US" altLang="en-US" b="0" i="1" smtClean="0">
                          <a:latin typeface="+mj-lt"/>
                          <a:ea typeface="Cambria Math"/>
                          <a:sym typeface="Symbol" pitchFamily="18" charset="2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en-US" b="0" i="1">
                              <a:latin typeface="+mj-lt"/>
                              <a:ea typeface="Cambria Math"/>
                              <a:sym typeface="Symbol" pitchFamily="18" charset="2"/>
                            </a:rPr>
                          </m:ctrlPr>
                        </m:dPr>
                        <m:e>
                          <m:r>
                            <a:rPr lang="en-US" altLang="en-US" b="0" i="1" smtClean="0">
                              <a:latin typeface="+mj-lt"/>
                              <a:ea typeface="Cambria Math"/>
                              <a:sym typeface="Symbol" pitchFamily="18" charset="2"/>
                            </a:rPr>
                            <m:t>0</m:t>
                          </m:r>
                          <m:r>
                            <a:rPr lang="en-US" altLang="en-US" b="0" i="1">
                              <a:latin typeface="+mj-lt"/>
                              <a:ea typeface="Cambria Math"/>
                              <a:sym typeface="Symbol" pitchFamily="18" charset="2"/>
                            </a:rPr>
                            <m:t>,…,</m:t>
                          </m:r>
                          <m:r>
                            <m:rPr>
                              <m:nor/>
                            </m:rPr>
                            <a:rPr lang="en-US" altLang="en-US" b="0" i="1">
                              <a:latin typeface="+mj-lt"/>
                              <a:ea typeface="Cambria Math"/>
                              <a:sym typeface="Symbol" pitchFamily="18" charset="2"/>
                            </a:rPr>
                            <m:t>n</m:t>
                          </m:r>
                        </m:e>
                      </m:d>
                    </m:oMath>
                  </m:oMathPara>
                </a14:m>
                <a:endParaRPr lang="en-US" dirty="0">
                  <a:latin typeface="+mj-lt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3705" y="1958612"/>
                <a:ext cx="1895519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58775" y="284163"/>
            <a:ext cx="3722688" cy="638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44000" tIns="72000" rIns="144000" bIns="72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b="0"/>
              <a:t>Binomické rozdělení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44488" y="1125538"/>
            <a:ext cx="9217025" cy="5399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88000" tIns="144000" rIns="288000" bIns="144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en-US" sz="2400" b="0"/>
              <a:t> příklad:	</a:t>
            </a:r>
            <a:r>
              <a:rPr lang="cs-CZ" altLang="en-US" sz="2400" b="0">
                <a:sym typeface="Symbol" pitchFamily="18" charset="2"/>
              </a:rPr>
              <a:t>p = 0,5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000" b="0">
                <a:sym typeface="Symbol" pitchFamily="18" charset="2"/>
              </a:rPr>
              <a:t>(např. házení mincí)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 b="0">
                <a:sym typeface="Symbol" pitchFamily="18" charset="2"/>
              </a:rPr>
              <a:t>n = 10: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 b="0">
                <a:sym typeface="Symbol" pitchFamily="18" charset="2"/>
              </a:rPr>
              <a:t> - stř. hodnota:	E = 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 b="0">
                <a:sym typeface="Symbol" pitchFamily="18" charset="2"/>
              </a:rPr>
              <a:t> - disperze:	V = 2,5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400" b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 b="0">
                <a:sym typeface="Symbol" pitchFamily="18" charset="2"/>
              </a:rPr>
              <a:t>n = 20: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>
                <a:sym typeface="Symbol" pitchFamily="18" charset="2"/>
              </a:rPr>
              <a:t> </a:t>
            </a:r>
            <a:r>
              <a:rPr lang="cs-CZ" altLang="en-US" sz="2400" b="0">
                <a:sym typeface="Symbol" pitchFamily="18" charset="2"/>
              </a:rPr>
              <a:t>- stř. hodnota:	E = 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 b="0">
                <a:sym typeface="Symbol" pitchFamily="18" charset="2"/>
              </a:rPr>
              <a:t> - disperze:	V = 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2400" b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 b="0">
                <a:sym typeface="Symbol" pitchFamily="18" charset="2"/>
              </a:rPr>
              <a:t>n = 30: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>
                <a:sym typeface="Symbol" pitchFamily="18" charset="2"/>
              </a:rPr>
              <a:t> </a:t>
            </a:r>
            <a:r>
              <a:rPr lang="cs-CZ" altLang="en-US" sz="2400" b="0">
                <a:sym typeface="Symbol" pitchFamily="18" charset="2"/>
              </a:rPr>
              <a:t>- stř. hodnota:	E = 15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 b="0">
                <a:sym typeface="Symbol" pitchFamily="18" charset="2"/>
              </a:rPr>
              <a:t> - disperze:	V = 7,5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045200" y="476250"/>
            <a:ext cx="3516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2400"/>
              <a:t>diskrétní</a:t>
            </a:r>
            <a:r>
              <a:rPr lang="cs-CZ" altLang="en-US" sz="2400" b="0"/>
              <a:t> náhodné veličiny</a:t>
            </a:r>
          </a:p>
        </p:txBody>
      </p:sp>
      <p:pic>
        <p:nvPicPr>
          <p:cNvPr id="10245" name="Picture 5" descr="Bin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1390650"/>
            <a:ext cx="5646738" cy="423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5536</TotalTime>
  <Words>346</Words>
  <Application>Microsoft Office PowerPoint</Application>
  <PresentationFormat>A4 Paper (210x297 mm)</PresentationFormat>
  <Paragraphs>146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Default Design</vt:lpstr>
      <vt:lpstr>Equation</vt:lpstr>
      <vt:lpstr>Rovnice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chlan</dc:creator>
  <cp:lastModifiedBy>Vojtěch Chlan</cp:lastModifiedBy>
  <cp:revision>391</cp:revision>
  <dcterms:created xsi:type="dcterms:W3CDTF">2004-02-07T15:37:54Z</dcterms:created>
  <dcterms:modified xsi:type="dcterms:W3CDTF">2018-10-17T11:33:15Z</dcterms:modified>
</cp:coreProperties>
</file>